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8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15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37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18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1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3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67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74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19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52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1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9D59-AE22-4E30-ABB6-B6D60CD54655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3685-DE7A-44D4-8589-071C2DF6ED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95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846128" cy="68580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942009" y="1122363"/>
          <a:ext cx="8987246" cy="499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966">
                  <a:extLst>
                    <a:ext uri="{9D8B030D-6E8A-4147-A177-3AD203B41FA5}">
                      <a16:colId xmlns:a16="http://schemas.microsoft.com/office/drawing/2014/main" xmlns="" val="602593037"/>
                    </a:ext>
                  </a:extLst>
                </a:gridCol>
                <a:gridCol w="881967">
                  <a:extLst>
                    <a:ext uri="{9D8B030D-6E8A-4147-A177-3AD203B41FA5}">
                      <a16:colId xmlns:a16="http://schemas.microsoft.com/office/drawing/2014/main" xmlns="" val="4219648454"/>
                    </a:ext>
                  </a:extLst>
                </a:gridCol>
                <a:gridCol w="1011322">
                  <a:extLst>
                    <a:ext uri="{9D8B030D-6E8A-4147-A177-3AD203B41FA5}">
                      <a16:colId xmlns:a16="http://schemas.microsoft.com/office/drawing/2014/main" xmlns="" val="55398821"/>
                    </a:ext>
                  </a:extLst>
                </a:gridCol>
                <a:gridCol w="776131">
                  <a:extLst>
                    <a:ext uri="{9D8B030D-6E8A-4147-A177-3AD203B41FA5}">
                      <a16:colId xmlns:a16="http://schemas.microsoft.com/office/drawing/2014/main" xmlns="" val="545481692"/>
                    </a:ext>
                  </a:extLst>
                </a:gridCol>
                <a:gridCol w="705574">
                  <a:extLst>
                    <a:ext uri="{9D8B030D-6E8A-4147-A177-3AD203B41FA5}">
                      <a16:colId xmlns:a16="http://schemas.microsoft.com/office/drawing/2014/main" xmlns="" val="821183011"/>
                    </a:ext>
                  </a:extLst>
                </a:gridCol>
                <a:gridCol w="705574">
                  <a:extLst>
                    <a:ext uri="{9D8B030D-6E8A-4147-A177-3AD203B41FA5}">
                      <a16:colId xmlns:a16="http://schemas.microsoft.com/office/drawing/2014/main" xmlns="" val="3741116426"/>
                    </a:ext>
                  </a:extLst>
                </a:gridCol>
                <a:gridCol w="705574">
                  <a:extLst>
                    <a:ext uri="{9D8B030D-6E8A-4147-A177-3AD203B41FA5}">
                      <a16:colId xmlns:a16="http://schemas.microsoft.com/office/drawing/2014/main" xmlns="" val="2208624047"/>
                    </a:ext>
                  </a:extLst>
                </a:gridCol>
                <a:gridCol w="705574">
                  <a:extLst>
                    <a:ext uri="{9D8B030D-6E8A-4147-A177-3AD203B41FA5}">
                      <a16:colId xmlns:a16="http://schemas.microsoft.com/office/drawing/2014/main" xmlns="" val="764767542"/>
                    </a:ext>
                  </a:extLst>
                </a:gridCol>
                <a:gridCol w="999564">
                  <a:extLst>
                    <a:ext uri="{9D8B030D-6E8A-4147-A177-3AD203B41FA5}">
                      <a16:colId xmlns:a16="http://schemas.microsoft.com/office/drawing/2014/main" xmlns="" val="250341114"/>
                    </a:ext>
                  </a:extLst>
                </a:gridCol>
              </a:tblGrid>
              <a:tr h="184854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s-ES" sz="1050" u="none" strike="noStrike" dirty="0">
                          <a:effectLst/>
                        </a:rPr>
                        <a:t>PROGRAMA ANUAL DE ADQUISICIONES, ARRENDAMIENTOS Y SERVICIOS (PAAS)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754177"/>
                  </a:ext>
                </a:extLst>
              </a:tr>
              <a:tr h="184854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s-ES" sz="1050" u="none" strike="noStrike" dirty="0">
                          <a:effectLst/>
                        </a:rPr>
                        <a:t>PARA EL EJERCICIO FISCAL 2021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258918"/>
                  </a:ext>
                </a:extLst>
              </a:tr>
              <a:tr h="184854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s-ES" sz="1050" u="none" strike="noStrike" dirty="0">
                          <a:effectLst/>
                        </a:rPr>
                        <a:t>CENTRO CULTURAL Y DE CONVENCIONES DEL ESTADO DE DURANGO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0696429"/>
                  </a:ext>
                </a:extLst>
              </a:tr>
              <a:tr h="13467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CONCEPTO /CLAVE PRESUPUESTAL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VALOR TOTAL ESTIMADO (Pesos)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Carácter del procedimiento de contratación (Nacional, Internacional)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Porcentaje de presupuesto (a ejercer por trimestre)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Fecha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Tipo de procedimiento (Licitación Pública Nacional, Invitación a Cuando Menos Tres o Adjudicación Directa)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xmlns="" val="3407747124"/>
                  </a:ext>
                </a:extLst>
              </a:tr>
              <a:tr h="176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I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II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III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IV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0392840"/>
                  </a:ext>
                </a:extLst>
              </a:tr>
              <a:tr h="36090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effectLst/>
                        </a:rPr>
                        <a:t>MATERIALES UTILES Y EQUIPOS MENORES DE OFICINA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$ 115,560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1103569979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MATERIAL DE LIMPIEZA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$ 189,360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2963997853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ALIMENTOS Y UTENCILIOS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32,156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4181118385"/>
                  </a:ext>
                </a:extLst>
              </a:tr>
              <a:tr h="36090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MATERIALES Y ARTICULOS DE CONSTRUCCION Y DE REPARACION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196,404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1885895244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COMBUSTIBLES, LUBRICANTES Y ADITIVOS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39,360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2137983202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PRODUCTOS QUIMICOS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7,932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2406324180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VESTUARIO Y UNIFORMES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11,580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100%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SEMESTRAL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1378663777"/>
                  </a:ext>
                </a:extLst>
              </a:tr>
              <a:tr h="36090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HERRAMIENTAS, REFACCIONES Y ACCESORIOS MENORES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62,436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839511889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SERVICIOS DE ARRENDAMIENTO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75,552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2801112490"/>
                  </a:ext>
                </a:extLst>
              </a:tr>
              <a:tr h="53695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SERVICIOS LEGALES DE CONTABILIDAD, AUDITORIA Y RELACIONADOS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68,000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217806943"/>
                  </a:ext>
                </a:extLst>
              </a:tr>
              <a:tr h="1848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SERVICIOS DE VIGILANCIA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$ 846,600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MENSUAL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AD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 anchor="b"/>
                </a:tc>
                <a:extLst>
                  <a:ext uri="{0D108BD9-81ED-4DB2-BD59-A6C34878D82A}">
                    <a16:rowId xmlns:a16="http://schemas.microsoft.com/office/drawing/2014/main" xmlns="" val="3917476848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73272" y="699247"/>
            <a:ext cx="20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ANEXO 7</a:t>
            </a:r>
            <a:endParaRPr lang="es-MX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371" y="-1529937"/>
            <a:ext cx="7661570" cy="99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4" y="238045"/>
            <a:ext cx="9561443" cy="6659712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020389" y="953588"/>
          <a:ext cx="8817426" cy="4958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805">
                  <a:extLst>
                    <a:ext uri="{9D8B030D-6E8A-4147-A177-3AD203B41FA5}">
                      <a16:colId xmlns:a16="http://schemas.microsoft.com/office/drawing/2014/main" xmlns="" val="3718488862"/>
                    </a:ext>
                  </a:extLst>
                </a:gridCol>
                <a:gridCol w="865302">
                  <a:extLst>
                    <a:ext uri="{9D8B030D-6E8A-4147-A177-3AD203B41FA5}">
                      <a16:colId xmlns:a16="http://schemas.microsoft.com/office/drawing/2014/main" xmlns="" val="141373503"/>
                    </a:ext>
                  </a:extLst>
                </a:gridCol>
                <a:gridCol w="992213">
                  <a:extLst>
                    <a:ext uri="{9D8B030D-6E8A-4147-A177-3AD203B41FA5}">
                      <a16:colId xmlns:a16="http://schemas.microsoft.com/office/drawing/2014/main" xmlns="" val="3117122628"/>
                    </a:ext>
                  </a:extLst>
                </a:gridCol>
                <a:gridCol w="761466">
                  <a:extLst>
                    <a:ext uri="{9D8B030D-6E8A-4147-A177-3AD203B41FA5}">
                      <a16:colId xmlns:a16="http://schemas.microsoft.com/office/drawing/2014/main" xmlns="" val="2710248594"/>
                    </a:ext>
                  </a:extLst>
                </a:gridCol>
                <a:gridCol w="692241">
                  <a:extLst>
                    <a:ext uri="{9D8B030D-6E8A-4147-A177-3AD203B41FA5}">
                      <a16:colId xmlns:a16="http://schemas.microsoft.com/office/drawing/2014/main" xmlns="" val="3612102112"/>
                    </a:ext>
                  </a:extLst>
                </a:gridCol>
                <a:gridCol w="692241">
                  <a:extLst>
                    <a:ext uri="{9D8B030D-6E8A-4147-A177-3AD203B41FA5}">
                      <a16:colId xmlns:a16="http://schemas.microsoft.com/office/drawing/2014/main" xmlns="" val="2908894333"/>
                    </a:ext>
                  </a:extLst>
                </a:gridCol>
                <a:gridCol w="692241">
                  <a:extLst>
                    <a:ext uri="{9D8B030D-6E8A-4147-A177-3AD203B41FA5}">
                      <a16:colId xmlns:a16="http://schemas.microsoft.com/office/drawing/2014/main" xmlns="" val="2957264873"/>
                    </a:ext>
                  </a:extLst>
                </a:gridCol>
                <a:gridCol w="692241">
                  <a:extLst>
                    <a:ext uri="{9D8B030D-6E8A-4147-A177-3AD203B41FA5}">
                      <a16:colId xmlns:a16="http://schemas.microsoft.com/office/drawing/2014/main" xmlns="" val="3864036272"/>
                    </a:ext>
                  </a:extLst>
                </a:gridCol>
                <a:gridCol w="980676">
                  <a:extLst>
                    <a:ext uri="{9D8B030D-6E8A-4147-A177-3AD203B41FA5}">
                      <a16:colId xmlns:a16="http://schemas.microsoft.com/office/drawing/2014/main" xmlns="" val="3489554465"/>
                    </a:ext>
                  </a:extLst>
                </a:gridCol>
              </a:tblGrid>
              <a:tr h="77685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SERVICIOS DE CONSULTORIA ADMINISTRATIVA, PROCESOS, TECNICA Y EN TECNOLOGIAS DE LA INFORMACION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  8,000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555878595"/>
                  </a:ext>
                </a:extLst>
              </a:tr>
              <a:tr h="585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SERVICIOS DE APOYO ADMINISTRATIVO, TRADUCCION, FOTOCOPIADO E IMPRESION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   6,000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4107427169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SERVICIOS FINANCIEROS, BANCARIOS Y COMERCIALES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55,880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2745252004"/>
                  </a:ext>
                </a:extLst>
              </a:tr>
              <a:tr h="40281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CONSERVACION Y MANTENIMIENTO MENOR DE INMUEBLES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342,840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591013229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effectLst/>
                        </a:rPr>
                        <a:t>INSTALACION, REPARACION Y MANTENIMIENTO MENORES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60,120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3907775043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effectLst/>
                        </a:rPr>
                        <a:t>SERVICIOS DE LIMPIEZA Y MANEJO DE DESECHOS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883,776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229487267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effectLst/>
                        </a:rPr>
                        <a:t>SERVICIOS DE JARDINERIA Y FUMIGACION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71,112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2655475908"/>
                  </a:ext>
                </a:extLst>
              </a:tr>
              <a:tr h="2014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OTRAS SERVICIOS GENERAL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112,853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MENSUAL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47129710"/>
                  </a:ext>
                </a:extLst>
              </a:tr>
              <a:tr h="2014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 SERVICIOS BASICOS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931,400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2564110212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effectLst/>
                        </a:rPr>
                        <a:t>SERVICIOS DE COMUNICACION SOCIAL Y PUBLICIDAD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82,476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1041460349"/>
                  </a:ext>
                </a:extLst>
              </a:tr>
              <a:tr h="2205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effectLst/>
                        </a:rPr>
                        <a:t>SERVICIOS DE TRASLADO Y VIATICOS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109,276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655699385"/>
                  </a:ext>
                </a:extLst>
              </a:tr>
              <a:tr h="2014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SERVICIOS OFICIALES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197,724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3056142871"/>
                  </a:ext>
                </a:extLst>
              </a:tr>
              <a:tr h="2014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SERVICIOS DE CAPACITACION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     44,160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25%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effectLst/>
                        </a:rPr>
                        <a:t>25%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MENSUAL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AD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2972070200"/>
                  </a:ext>
                </a:extLst>
              </a:tr>
              <a:tr h="2014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TOTAL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 smtClean="0">
                          <a:effectLst/>
                        </a:rPr>
                        <a:t>$  4,550,557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2" marR="7742" marT="7742" marB="0" anchor="b"/>
                </a:tc>
                <a:extLst>
                  <a:ext uri="{0D108BD9-81ED-4DB2-BD59-A6C34878D82A}">
                    <a16:rowId xmlns:a16="http://schemas.microsoft.com/office/drawing/2014/main" xmlns="" val="2743299282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7044" y="-1498113"/>
            <a:ext cx="7580756" cy="98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Panorámica</PresentationFormat>
  <Paragraphs>239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2021-04-20T17:53:51Z</dcterms:created>
  <dcterms:modified xsi:type="dcterms:W3CDTF">2021-04-20T17:54:17Z</dcterms:modified>
</cp:coreProperties>
</file>